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87" r:id="rId3"/>
    <p:sldId id="327" r:id="rId4"/>
    <p:sldId id="326" r:id="rId5"/>
    <p:sldId id="305" r:id="rId6"/>
    <p:sldId id="325" r:id="rId7"/>
    <p:sldId id="321" r:id="rId8"/>
    <p:sldId id="304" r:id="rId9"/>
    <p:sldId id="306" r:id="rId10"/>
    <p:sldId id="297" r:id="rId11"/>
    <p:sldId id="319" r:id="rId12"/>
    <p:sldId id="298" r:id="rId13"/>
    <p:sldId id="299" r:id="rId14"/>
    <p:sldId id="322" r:id="rId15"/>
    <p:sldId id="323" r:id="rId16"/>
    <p:sldId id="320" r:id="rId17"/>
    <p:sldId id="301" r:id="rId18"/>
    <p:sldId id="292" r:id="rId19"/>
    <p:sldId id="294" r:id="rId20"/>
    <p:sldId id="293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o-oge.sdamgia.ru/problem?id=209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МБОУСОШ №3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57942"/>
            <a:ext cx="8892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«Факторы школьной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неуспешности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выпускников и учителей при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подготовке к сдаче ЕГЭ и ОГЭ по биологии»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решения задачи включает: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Нуклеотидная последовательность участка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(верхняя цепь по условию смысловая):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5’-ЦГААГГТГАЦААТГТ-3’</a:t>
            </a:r>
          </a:p>
          <a:p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3’-ГЦТТЦЦАЦТГТТАЦА-5’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5’-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ЦГА-АГГ-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УГА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-ЦАА-УГУ-3’        </a:t>
            </a:r>
            <a:r>
              <a:rPr lang="ru-RU" sz="1800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1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транскрипция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Нуклеотидная последовательность антикодона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(по условию третий триплет) соответствует кодону на кодон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УЦА;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1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5’- УГА-3’    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5'–УЦА–3‘.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 таблице генетического кода этому кодону соответствует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аминокислота -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которую будет переносить данная </a:t>
            </a:r>
            <a:r>
              <a:rPr lang="ru-RU" sz="1800" dirty="0" err="1" smtClean="0"/>
              <a:t>тРНК</a:t>
            </a:r>
            <a:r>
              <a:rPr lang="ru-RU" sz="1800" dirty="0" smtClean="0"/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ec5/00136fb4-f8613a92/hello_html_m67f111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  Задача 2</a:t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71600" y="-293350"/>
            <a:ext cx="80648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Фрагмент начала гена имеет следующую последовательность нуклеотидов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(верхняя цепь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смысловая, нижняя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транскрибируемая):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− ТААТГАЦЦГЦАТАТАТЦЦАТ −3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− АТТАЦТГГЦГТАТАТАГГТА −5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 содержит информативную и неинформативную части для трансляции.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Информативная часть гена начинается 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триплета, кодирующего аминокислоту Мет.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 какого нуклеотида начинается информативная часть гена?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последовательность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аминокислот во фрагменте полипептидной цепи.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поясните.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выполнения задания используйте таблицу генетического кода.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Генетический код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иРНК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5841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Алгоритм выполнения задания.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принципу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комплементарности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основе транскрибируемой цепи ДНК находим цепь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ДНК 3’ − АТ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АЦТГГЦГТАТАТАГГТА −5’</a:t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5’ - УА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АУГ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АЦЦГЦАУАУАУЦЦАУ − 3’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 условию сказано, что синтез начинается с кодона, которым закодирована аминокислота МЕТ, по таблице генетического находим триплет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который кодирует МЕТ: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АУГ (5’ −АУГ− 3’)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принципу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комплементарности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определяем, что информативная часть гена в транскрибируемой цепи ДНК будет начинаться с нуклеотида Т (триплет 3’−ТАЦ−5’)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ответ: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Информативная часть начинается с третьего нуклеотида Т на ДНК, так как кодон АУГ кодирует аминокислоту Мет.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Последовательность аминокислот находим по кодонам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таблице генетического кода (начиная с триплета АУГ, т.е. «откидываем» два нуклеотида) :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5’ − АУГ-АЦЦ-ГЦА-УАУ-АУЦ-ЦАУ − 3’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белок</a:t>
            </a:r>
            <a:r>
              <a:rPr lang="ru-RU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Мет-Тре-Ала-Тир-Иле-Гис</a:t>
            </a:r>
            <a:endParaRPr lang="ru-RU" sz="2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35608" y="6248400"/>
            <a:ext cx="7498080" cy="609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Некоторые вирусы в качестве генетического материала несут РНК. Такие вирусы, заразив клетку, встраивают ДНК-копию своего генома в геном хозяйской клетки. В клетку проникла </a:t>
            </a:r>
            <a:r>
              <a:rPr lang="ru-RU" sz="29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вирусная РНК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следующей последовательности: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5’ − АУГГЦУУУУГЦА − 3’.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Определите, какова будет последовательность вирусного белка,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если матрицей для синтеза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служит цепь,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комплементарная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вирусной РНК.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Напишите последовательность </a:t>
            </a:r>
            <a:r>
              <a:rPr lang="ru-RU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двуцепочечного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фрагмента ДНК, укажите 5’ и 3’ концы цепей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 поясните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Для решения задания используйте таблицу генетического кода.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 принципу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комплементарности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основе вирусной РНК находим нуклеотидную последовательность транскрибируемого участка ДНК: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вирусная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РНК: 5’ − АУГ-ГЦУ-УУУ-ГЦА − 3’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транскрибируемая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ДНК 3’− ТАЦ-ЦГА-ААА-ЦГТ − 5’.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Нуклеотидную последовательность транскрибируемой и смысловой цепей ДНК также определяем по принципу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комплементарности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 основе данной РНК по принципу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комплементарности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строим транскрибируемую ДНК, затем на её основе находим смысловую. В молекулярной генетике принято смысловую ДНК писать сверху, транскрибируемую - снизу):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ДНК          5’ − АТГ-ГЦТ-ТТТ-ГЦА − 3’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цепи        3’ — ТАЦ-ЦГА-ААА-ЦГТ − 5’.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принципу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комплементарности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основе транскрибируемой ДНК находим нуклеотидную последовательность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ДНК: 3’ — ТАЦ-ЦГА-ААА-ЦГТ − 5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5’ − АУГ-ГЦУ-УУУ-ГЦА − 3’.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</a:t>
            </a:r>
            <a:br>
              <a:rPr lang="ru-RU" b="1" dirty="0" smtClean="0"/>
            </a:br>
            <a:r>
              <a:rPr lang="ru-RU" b="1" u="sng" dirty="0" smtClean="0">
                <a:solidFill>
                  <a:srgbClr val="0070C0"/>
                </a:solidFill>
              </a:rPr>
              <a:t>          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Необходимо  сразу проставлять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3'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5'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концы в молекулах нуклеиновых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кислот.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Обратите  внимание на то, что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транскрипция – это не только синтез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но и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рРНК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Всё время проговаривайте термины: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нуклеотид, триплет, кодон,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антипараллельность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антикодон,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комплементарность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Будьте внимательны при написании фрагментов молекул нуклеиновых кислот и  аминокислотных последовательностей: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ставьте запятые и разделители межу мономерами и триплетами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Только ставить, так как они обозначают</a:t>
            </a:r>
            <a:br>
              <a:rPr lang="ru-RU" sz="1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химические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связи    черточки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можно 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Внимательно про читайте  условие задачи и разбейте  его на смысловые части(1.2.3.)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ответе  внимательно проверьте, на все ли вопросы задачи дан ответ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88640"/>
            <a:ext cx="749808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Для решения задач по определению хромосомного набора клеток гаметофита и спорофита у растений необходимо помнить, что:</a:t>
            </a:r>
          </a:p>
          <a:p>
            <a:r>
              <a:rPr lang="ru-RU" sz="1600" dirty="0" smtClean="0">
                <a:solidFill>
                  <a:srgbClr val="3333FF"/>
                </a:solidFill>
              </a:rPr>
              <a:t>У растений споры и гаметы гаплоидны.</a:t>
            </a:r>
          </a:p>
          <a:p>
            <a:r>
              <a:rPr lang="ru-RU" sz="1600" dirty="0" smtClean="0"/>
              <a:t>Споры образуются в результате мейоза, а гаметы – в результате митоза.</a:t>
            </a:r>
          </a:p>
          <a:p>
            <a:r>
              <a:rPr lang="ru-RU" sz="1600" dirty="0" smtClean="0">
                <a:solidFill>
                  <a:srgbClr val="3333FF"/>
                </a:solidFill>
              </a:rPr>
              <a:t>У водорослей и мхов в жизненном цикле преобладает гаметофит (половое поколение), а у папоротников, хвоща, плаунов, голосеменных и покрытосеменных – спорофит (бесполое поколение). У бурых водорослей преобладает спорофит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Зигота делится путём митоза и даёт начало всем тканям и органам растения.</a:t>
            </a:r>
          </a:p>
          <a:p>
            <a:r>
              <a:rPr lang="ru-RU" sz="1600" dirty="0" smtClean="0"/>
              <a:t>У голосеменных </a:t>
            </a:r>
            <a:r>
              <a:rPr lang="ru-RU" sz="1600" dirty="0" smtClean="0">
                <a:solidFill>
                  <a:srgbClr val="00B050"/>
                </a:solidFill>
              </a:rPr>
              <a:t>эндосперм гаплоидный </a:t>
            </a:r>
            <a:r>
              <a:rPr lang="ru-RU" sz="1600" dirty="0" smtClean="0"/>
              <a:t>и образуется до оплодотворения, у </a:t>
            </a:r>
            <a:r>
              <a:rPr lang="ru-RU" sz="1600" dirty="0" smtClean="0">
                <a:solidFill>
                  <a:srgbClr val="00B050"/>
                </a:solidFill>
              </a:rPr>
              <a:t>покрытосеменных – 3</a:t>
            </a:r>
            <a:r>
              <a:rPr lang="ru-RU" sz="1600" i="1" dirty="0" smtClean="0">
                <a:solidFill>
                  <a:srgbClr val="00B050"/>
                </a:solidFill>
              </a:rPr>
              <a:t>n</a:t>
            </a:r>
            <a:r>
              <a:rPr lang="ru-RU" sz="1600" dirty="0" smtClean="0">
                <a:solidFill>
                  <a:srgbClr val="00B050"/>
                </a:solidFill>
              </a:rPr>
              <a:t>, образуется в результате слияния спермия (</a:t>
            </a:r>
            <a:r>
              <a:rPr lang="ru-RU" sz="1600" i="1" dirty="0" err="1" smtClean="0">
                <a:solidFill>
                  <a:srgbClr val="00B050"/>
                </a:solidFill>
              </a:rPr>
              <a:t>n</a:t>
            </a:r>
            <a:r>
              <a:rPr lang="ru-RU" sz="1600" dirty="0" smtClean="0">
                <a:solidFill>
                  <a:srgbClr val="00B050"/>
                </a:solidFill>
              </a:rPr>
              <a:t>) и центральной клетки (2</a:t>
            </a:r>
            <a:r>
              <a:rPr lang="ru-RU" sz="1600" i="1" dirty="0" smtClean="0">
                <a:solidFill>
                  <a:srgbClr val="00B050"/>
                </a:solidFill>
              </a:rPr>
              <a:t>n</a:t>
            </a:r>
            <a:r>
              <a:rPr lang="ru-RU" sz="1600" dirty="0" smtClean="0">
                <a:solidFill>
                  <a:srgbClr val="00B050"/>
                </a:solidFill>
              </a:rPr>
              <a:t>).</a:t>
            </a:r>
          </a:p>
          <a:p>
            <a:r>
              <a:rPr lang="ru-RU" sz="1600" dirty="0" smtClean="0"/>
              <a:t>Пыльцевое зерно состоит из двух клеток – вегетативной и генеративной; за счёт вегетативной клетки образуется пыльцевая трубка, генеративная делится митозом, в результате образуются два спермия.</a:t>
            </a:r>
          </a:p>
          <a:p>
            <a:r>
              <a:rPr lang="ru-RU" sz="1600" dirty="0" smtClean="0"/>
              <a:t>У покрытосеменных оба спермия участвуют в оплодотворении, у голосеменных в оплодотворении принимает участие один спермий, а другой погибает.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48/000f610f-981bb54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27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Биосинтез белка </a:t>
            </a:r>
          </a:p>
          <a:p>
            <a:r>
              <a:rPr lang="ru-RU" dirty="0" smtClean="0"/>
              <a:t>Деление клеток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</a:rPr>
              <a:t>Гаплоидный набор </a:t>
            </a:r>
            <a:r>
              <a:rPr lang="ru-RU" sz="1800" b="1" dirty="0" smtClean="0">
                <a:solidFill>
                  <a:srgbClr val="7030A0"/>
                </a:solidFill>
              </a:rPr>
              <a:t>хромосом цесарки составляет 38. Сколько </a:t>
            </a:r>
            <a:r>
              <a:rPr lang="ru-RU" sz="1800" b="1" u="sng" dirty="0" smtClean="0">
                <a:solidFill>
                  <a:srgbClr val="7030A0"/>
                </a:solidFill>
              </a:rPr>
              <a:t>хромосом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u="sng" dirty="0" smtClean="0">
                <a:solidFill>
                  <a:srgbClr val="7030A0"/>
                </a:solidFill>
              </a:rPr>
              <a:t>и молекул ДНК </a:t>
            </a:r>
            <a:r>
              <a:rPr lang="ru-RU" sz="1800" b="1" dirty="0" smtClean="0">
                <a:solidFill>
                  <a:srgbClr val="7030A0"/>
                </a:solidFill>
              </a:rPr>
              <a:t>содержится в клетках </a:t>
            </a:r>
            <a:r>
              <a:rPr lang="ru-RU" sz="1800" b="1" u="sng" dirty="0" smtClean="0">
                <a:solidFill>
                  <a:srgbClr val="7030A0"/>
                </a:solidFill>
              </a:rPr>
              <a:t>кожи</a:t>
            </a:r>
            <a:r>
              <a:rPr lang="ru-RU" sz="1800" b="1" dirty="0" smtClean="0">
                <a:solidFill>
                  <a:srgbClr val="7030A0"/>
                </a:solidFill>
              </a:rPr>
              <a:t> перед </a:t>
            </a:r>
            <a:r>
              <a:rPr lang="ru-RU" sz="1800" b="1" u="sng" dirty="0" smtClean="0">
                <a:solidFill>
                  <a:srgbClr val="7030A0"/>
                </a:solidFill>
              </a:rPr>
              <a:t>делением, в анафазе и телофазе митоза?</a:t>
            </a:r>
            <a:r>
              <a:rPr lang="ru-RU" sz="1800" b="1" dirty="0" smtClean="0">
                <a:solidFill>
                  <a:srgbClr val="7030A0"/>
                </a:solidFill>
              </a:rPr>
              <a:t> Ответ поясните.</a:t>
            </a:r>
          </a:p>
          <a:p>
            <a:pPr algn="ctr"/>
            <a:r>
              <a:rPr lang="ru-RU" sz="1800" i="1" dirty="0" smtClean="0"/>
              <a:t>Решение:</a:t>
            </a:r>
            <a:endParaRPr lang="ru-RU" sz="1800" dirty="0" smtClean="0"/>
          </a:p>
          <a:p>
            <a:r>
              <a:rPr lang="ru-RU" sz="1800" dirty="0" smtClean="0"/>
              <a:t>В задаче рассматривается непрямое деление клетки – митоз. Таким способом делятся соматические клетки, которые имеют диплоидный набор хромосом. 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Обязательно необходимо указать конкретное число хромосом и молекул ДНК!</a:t>
            </a:r>
          </a:p>
          <a:p>
            <a:r>
              <a:rPr lang="ru-RU" sz="1800" dirty="0" smtClean="0"/>
              <a:t>Клетки кожи цесарки – это соматические клетки, =&gt;, они имеют диплоидный набор хромосом (2</a:t>
            </a:r>
            <a:r>
              <a:rPr lang="ru-RU" sz="1800" i="1" dirty="0" smtClean="0"/>
              <a:t>n</a:t>
            </a:r>
            <a:r>
              <a:rPr lang="ru-RU" sz="1800" dirty="0" smtClean="0"/>
              <a:t>) – 38 × 2 = 76 (хромосом).</a:t>
            </a:r>
          </a:p>
          <a:p>
            <a:r>
              <a:rPr lang="ru-RU" sz="1800" dirty="0" smtClean="0"/>
              <a:t>Перед митозом в синтетическом периоде (S) происходит самоудвоение молекул ДНК, =&gt;, клетки имеют набор </a:t>
            </a:r>
            <a:r>
              <a:rPr lang="ru-RU" sz="1900" b="1" dirty="0" smtClean="0">
                <a:solidFill>
                  <a:srgbClr val="FF0000"/>
                </a:solidFill>
              </a:rPr>
              <a:t>2</a:t>
            </a:r>
            <a:r>
              <a:rPr lang="ru-RU" sz="1900" b="1" i="1" dirty="0" smtClean="0">
                <a:solidFill>
                  <a:srgbClr val="FF0000"/>
                </a:solidFill>
              </a:rPr>
              <a:t>n</a:t>
            </a:r>
            <a:r>
              <a:rPr lang="ru-RU" sz="1900" b="1" dirty="0" smtClean="0">
                <a:solidFill>
                  <a:srgbClr val="FF0000"/>
                </a:solidFill>
              </a:rPr>
              <a:t>4</a:t>
            </a:r>
            <a:r>
              <a:rPr lang="ru-RU" sz="1900" b="1" i="1" dirty="0" smtClean="0">
                <a:solidFill>
                  <a:srgbClr val="FF0000"/>
                </a:solidFill>
              </a:rPr>
              <a:t>c</a:t>
            </a:r>
            <a:r>
              <a:rPr lang="ru-RU" sz="1800" dirty="0" smtClean="0"/>
              <a:t>: </a:t>
            </a:r>
            <a:r>
              <a:rPr lang="ru-RU" sz="1900" b="1" dirty="0" smtClean="0">
                <a:solidFill>
                  <a:srgbClr val="3333FF"/>
                </a:solidFill>
              </a:rPr>
              <a:t>76 хромосом и 152 молекулы </a:t>
            </a:r>
            <a:r>
              <a:rPr lang="ru-RU" sz="1800" dirty="0" smtClean="0"/>
              <a:t>ДНК.</a:t>
            </a:r>
          </a:p>
          <a:p>
            <a:r>
              <a:rPr lang="ru-RU" sz="1800" dirty="0" smtClean="0"/>
              <a:t>В анафазе митоза к противоположным полюсам клетки расходятся сестринские хроматиды, которые становятся самостоятельными хромосомами, =&gt;, клетки кожи содержат 2</a:t>
            </a:r>
            <a:r>
              <a:rPr lang="ru-RU" sz="1800" i="1" dirty="0" smtClean="0"/>
              <a:t>n</a:t>
            </a:r>
            <a:r>
              <a:rPr lang="ru-RU" sz="1800" dirty="0" smtClean="0"/>
              <a:t>2</a:t>
            </a:r>
            <a:r>
              <a:rPr lang="ru-RU" sz="1800" i="1" dirty="0" smtClean="0"/>
              <a:t>c</a:t>
            </a:r>
            <a:r>
              <a:rPr lang="ru-RU" sz="1800" dirty="0" smtClean="0"/>
              <a:t> (у каждого полюса клетки): 76 хромосом и 76 молекул ДНК (у каждого полюса клетки) ИЛИ в анафазе в клетке содержатся 152 хромосомы и 152 молекулы ДНК.</a:t>
            </a:r>
          </a:p>
          <a:p>
            <a:r>
              <a:rPr lang="ru-RU" sz="1800" dirty="0" smtClean="0"/>
              <a:t>В телофазе митоза образуются две дочерние клетки с диплоидным набором хромосом 2</a:t>
            </a:r>
            <a:r>
              <a:rPr lang="ru-RU" sz="1800" i="1" dirty="0" smtClean="0"/>
              <a:t>n</a:t>
            </a:r>
            <a:r>
              <a:rPr lang="ru-RU" sz="1800" dirty="0" smtClean="0"/>
              <a:t>2</a:t>
            </a:r>
            <a:r>
              <a:rPr lang="ru-RU" sz="1800" i="1" dirty="0" smtClean="0"/>
              <a:t>c</a:t>
            </a:r>
            <a:r>
              <a:rPr lang="ru-RU" sz="1800" dirty="0" smtClean="0"/>
              <a:t>: 76 хромосом и 76 молекул ДНК.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ОГЭ- 2022</a:t>
            </a:r>
            <a:r>
              <a:rPr lang="ru-RU" sz="3200" dirty="0" smtClean="0"/>
              <a:t> 1 июня (среда), 7 июня (вторник) –биология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Сокращено количество заданий — с 30 до 29.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первой части работы убрали два задания, а во второй части добавили одно.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При этом максимальный первичный балл не изменился.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Новое задание второй части — это задание 26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Это задание проверяет исследовательские умения.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3. 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 задании добавились новые объекты. Например, в демоверсии предложили поработать с фотографией кошки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вместо привычных листьев и лошадей.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Единой даты для 9-классников не будет. Каждый регион будет устанавливать свои дни для проведения экзамена в рамках предложенного периода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459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Зад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lang="ru-RU" sz="45900" dirty="0" smtClean="0"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</a:t>
            </a:r>
            <a:br>
              <a:rPr lang="ru-RU" sz="4400" dirty="0" smtClean="0"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Задание 24 № </a:t>
            </a:r>
            <a:r>
              <a:rPr lang="ru-RU" b="1" dirty="0" smtClean="0">
                <a:solidFill>
                  <a:srgbClr val="090949"/>
                </a:solidFill>
                <a:latin typeface="Verdana" pitchFamily="34" charset="0"/>
                <a:cs typeface="Arial" pitchFamily="34" charset="0"/>
                <a:hlinkClick r:id="rId2"/>
              </a:rPr>
              <a:t>20993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     </a:t>
            </a:r>
            <a:r>
              <a:rPr lang="ru-RU" b="1" dirty="0" smtClean="0">
                <a:solidFill>
                  <a:srgbClr val="090949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90949"/>
                </a:solidFill>
                <a:latin typeface="Verdana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Рассмотрите фотографию кошки. Выберите характеристики, соответствующие внешнему строению кошки, по следующему плану: окрас шерсти, форма ушей, форма головы, форма глаз.</a:t>
            </a:r>
            <a:b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ru-RU" sz="73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</a:t>
            </a:r>
            <a:r>
              <a:rPr lang="ru-RU" sz="60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           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987824" y="4221088"/>
            <a:ext cx="3117841" cy="15446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3327" rIns="0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                      </a:t>
            </a:r>
          </a:p>
        </p:txBody>
      </p:sp>
      <p:pic>
        <p:nvPicPr>
          <p:cNvPr id="17410" name="Picture 2" descr="https://bio-oge.sdamgia.ru/img/briefcase--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-1600200"/>
            <a:ext cx="152400" cy="152400"/>
          </a:xfrm>
          <a:prstGeom prst="rect">
            <a:avLst/>
          </a:prstGeom>
          <a:noFill/>
        </p:spPr>
      </p:pic>
      <p:pic>
        <p:nvPicPr>
          <p:cNvPr id="17411" name="Picture 3" descr="https://bio-oge.sdamgia.ru/get_file?id=32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1628775" cy="1440160"/>
          </a:xfrm>
          <a:prstGeom prst="rect">
            <a:avLst/>
          </a:prstGeom>
          <a:noFill/>
        </p:spPr>
      </p:pic>
      <p:pic>
        <p:nvPicPr>
          <p:cNvPr id="17412" name="Picture 4" descr="https://bio-oge.sdamgia.ru/get_file?id=326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268760"/>
            <a:ext cx="2714625" cy="1440160"/>
          </a:xfrm>
          <a:prstGeom prst="rect">
            <a:avLst/>
          </a:prstGeom>
          <a:noFill/>
        </p:spPr>
      </p:pic>
      <p:pic>
        <p:nvPicPr>
          <p:cNvPr id="8" name="Picture 2" descr="https://bio-oge.sdamgia.ru/get_file?id=326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77072"/>
            <a:ext cx="4886325" cy="19621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37801" y="3244334"/>
            <a:ext cx="186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А. Окрас шерсти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Б. Форма ушей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В. Форма головы</a:t>
            </a:r>
            <a:endParaRPr lang="ru-RU" sz="1400" dirty="0"/>
          </a:p>
        </p:txBody>
      </p:sp>
      <p:pic>
        <p:nvPicPr>
          <p:cNvPr id="1028" name="Picture 4" descr="https://bio-oge.sdamgia.ru/get_file?id=32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4905375" cy="990601"/>
          </a:xfrm>
          <a:prstGeom prst="rect">
            <a:avLst/>
          </a:prstGeom>
          <a:noFill/>
        </p:spPr>
      </p:pic>
      <p:pic>
        <p:nvPicPr>
          <p:cNvPr id="1030" name="Picture 6" descr="https://bio-oge.sdamgia.ru/get_file?id=32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4191000" cy="3333750"/>
          </a:xfrm>
          <a:prstGeom prst="rect">
            <a:avLst/>
          </a:prstGeom>
          <a:noFill/>
        </p:spPr>
      </p:pic>
      <p:pic>
        <p:nvPicPr>
          <p:cNvPr id="6" name="Picture 3" descr="https://bio-oge.sdamgia.ru/get_file?id=32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84784"/>
            <a:ext cx="273630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Г. Форма глаз</a:t>
            </a:r>
            <a:endParaRPr lang="ru-RU" sz="1400" dirty="0"/>
          </a:p>
        </p:txBody>
      </p:sp>
      <p:pic>
        <p:nvPicPr>
          <p:cNvPr id="19458" name="Picture 2" descr="https://bio-oge.sdamgia.ru/get_file?id=32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7"/>
            <a:ext cx="3499123" cy="280831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83224" y="2151896"/>
          <a:ext cx="304800" cy="701040"/>
        </p:xfrm>
        <a:graphic>
          <a:graphicData uri="http://schemas.openxmlformats.org/drawingml/2006/table">
            <a:tbl>
              <a:tblPr/>
              <a:tblGrid>
                <a:gridCol w="101600"/>
                <a:gridCol w="101600"/>
                <a:gridCol w="1016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10738" y="-25315"/>
            <a:ext cx="32252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6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64502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Д. Определите, соответствует ли данная особь стандартам породы украинский левкой.</a:t>
            </a:r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Украинский левкой — это оригинальная порода кошек, отличающаяся от других своим уникальным внешним видом. Она не только лысая, но и вислоухая. Для этой породы кошки характерна удлинённая и плоская голова, с широко расставленными прижатыми ушами и миндалевидными большими глазами. Длинный и тонкий, очень гибкий хвост, к кончику сужается. Передние лапы короче задних, поступь аккуратная, но достаточно твердая. Окрас украинских левкоев может быть абсолютно любым, от белоснежного и голубого до черного и пятнистого.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соответствует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не соответствует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Запишите в ответ цифры, расположив их в порядке, соответствующем буквам: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Пояснение.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головы клиновидная с хорошо развитыми скулами и надбровьями. Лоб плоский, с множественными вертикальными складками. Клин начинается от мочки носа и расширяется прямыми линиями к ушам.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Окрас шерсти — шерсть отсутствует (6).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 Форма ушей — прилегающие/загнутые вперёд (3).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Форма головы — клиновидная (3).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Форма глаз — миндалевидная (4).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Соответствует (1).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Пояснение.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головы клиновидная с хорошо развитыми скулами и надбровьями. Лоб плоский, с множественными вертикальными складками. Клин начинается от мочки носа и расширяется прямыми линиями к ушам.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Окрас шерсти — шерсть отсутствует (6).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 Форма ушей — прилегающие/загнутые вперёд (3).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Форма головы — клиновидная (3).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Форма глаз — миндалевидная (4).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Соответствует (1).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26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Учёные изучали действие на эритроциты раствора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концентрация которого отличается от физиологического раствора плазмы крови. В первом был подготовлен раствор соли, концентрация которого &gt;0,9%, во втором &lt;0,9%. В каждый из стаканов поместили эритроциты. В первом стакане эритроциты сморщились, во втором разбухли.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Какой вывод можно сделать из этого исследования? Объясните, в результате чего происходит изменение формы эритроцитов в каждом стакане?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Пояснение.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1. Концентрация раствора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отличная от концентрации солей в плазме крови влияет на осмотическое давление, создаваемое клеточной жидкостью эритроцитов.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2. В первом стакане эритроциты сморщились, потому что вода через мембрану вышла в раствор, во втором стакане эритроциты разбухли за счёт избытка воды, поступившей внутрь.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в ЕГЭ по биологии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14 июня (вторник) –биология</a:t>
            </a:r>
            <a:br>
              <a:rPr lang="ru-RU" sz="2800" dirty="0" smtClean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ЧАСТЬ 1. Официальные изменения ФИПИ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Исключено задание на дополнение схемы (линия 1); вместо него включено задание, проверяющие умение прогнозировать результаты эксперимента, построенное на знаниях из области физиологии клеток и организмов разных царств живой природы (линия 2 КИМ ЕГЭ 2022 г.).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Традиционные задачи по генетике части 1 (линия 6) в новой редакции стали располагаться на позиции линии 4.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Задания, проверяющие знания и умения по темам «Клетка как биологическая система» и «Организм как биологическая система», объединены в единый модуль (линии 5–8), при этом в рамках блока всегда два задания проверяют знания и умения по теме «Клетка как биологическая система», а два – по теме «Организм как биологическая система».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части 2 практико-ориентированные задания (линия 22) видоизменены таким образом, что они проверяют знания и умения в рамках планирования, проведения и анализа результата эксперимента; задания оцениваются 3 баллами вместо 2 баллов в 2021 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2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Экспериментатор поместил эритроциты в гипотонический раствор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Как изменились количество воды и количество солей в клетке при достижении гомеостаза. Для каждой величины определите соответствующий характер её изменения: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увеличилась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не изменилась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уменьшилась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Запишите в таблицу выбранные цифры для каждой величины. Цифры в ответе могут повторяться.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Количество воды             Количество солей 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Решение задач на </a:t>
            </a:r>
            <a:r>
              <a:rPr lang="ru-RU" sz="4400" b="1" dirty="0" err="1" smtClean="0">
                <a:solidFill>
                  <a:srgbClr val="0070C0"/>
                </a:solidFill>
              </a:rPr>
              <a:t>антипараллельность</a:t>
            </a: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498080" cy="2506290"/>
          </a:xfrm>
        </p:spPr>
        <p:txBody>
          <a:bodyPr>
            <a:noAutofit/>
          </a:bodyPr>
          <a:lstStyle/>
          <a:p>
            <a:pPr algn="ctr" fontAlgn="ctr"/>
            <a:r>
              <a:rPr lang="ru-RU" sz="1800" b="1" dirty="0" smtClean="0">
                <a:solidFill>
                  <a:srgbClr val="FF0000"/>
                </a:solidFill>
              </a:rPr>
              <a:t>Задание 22 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/>
              <a:t>Экспериментатор решил исследовать изменения, происходящие с эритроцитами, помещёнными в растворы с различной концентрацией хлорида натрия (</a:t>
            </a:r>
            <a:r>
              <a:rPr lang="ru-RU" sz="1600" dirty="0" err="1" smtClean="0"/>
              <a:t>NaCl</a:t>
            </a:r>
            <a:r>
              <a:rPr lang="ru-RU" sz="1600" dirty="0" smtClean="0"/>
              <a:t>). Перед началом эксперимента он выяснил, что концентрация </a:t>
            </a:r>
            <a:r>
              <a:rPr lang="ru-RU" sz="1600" dirty="0" err="1" smtClean="0"/>
              <a:t>NaCl</a:t>
            </a:r>
            <a:r>
              <a:rPr lang="ru-RU" sz="1600" dirty="0" smtClean="0"/>
              <a:t> в плазме крови составляет 0,9%. В рамках эксперимента он распределил кровь по двум пробиркам, в каждую из которых добавил растворы </a:t>
            </a:r>
            <a:r>
              <a:rPr lang="ru-RU" sz="1600" dirty="0" err="1" smtClean="0"/>
              <a:t>NaCl</a:t>
            </a:r>
            <a:r>
              <a:rPr lang="ru-RU" sz="1600" dirty="0" smtClean="0"/>
              <a:t> с различной концентрацией в соотношении 1 : 1 (на 1 мл крови — 1 мл раствора </a:t>
            </a:r>
            <a:r>
              <a:rPr lang="ru-RU" sz="1600" dirty="0" err="1" smtClean="0"/>
              <a:t>NaCl</a:t>
            </a:r>
            <a:r>
              <a:rPr lang="ru-RU" sz="1600" dirty="0" smtClean="0"/>
              <a:t>). По результатам наблюдений экспериментатор сделал рисунки эритроцитов А и Б. Какой параметр задаётся экспериментатором (независимая переменная), а какой параметр меняется в зависимости от этого (зависимая переменная)? Какие изменения произошли с эритроцитом в пробирке Б? Объясните данное явление. Раствор какой концентрации </a:t>
            </a:r>
            <a:r>
              <a:rPr lang="ru-RU" sz="1600" dirty="0" err="1" smtClean="0"/>
              <a:t>NaCl</a:t>
            </a:r>
            <a:r>
              <a:rPr lang="ru-RU" sz="1600" dirty="0" smtClean="0"/>
              <a:t> был добавлен в пробирку на рис. А, а какой — в пробирку на рис. Б?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bio-ege.sdamgia.ru/get_file?id=25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97152"/>
            <a:ext cx="2160239" cy="136815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03071" y="-172152"/>
            <a:ext cx="137858" cy="3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3327" rIns="0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6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484" name="Picture 4" descr="https://bio-ege.sdamgia.ru/img/briefcase--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-409575"/>
            <a:ext cx="152400" cy="1524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03071" y="-172152"/>
            <a:ext cx="137858" cy="3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3327" rIns="0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6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486" name="Picture 6" descr="https://bio-ege.sdamgia.ru/img/briefcase--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-409575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89844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Пояснение.1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Независимая (задаваемая экспериментатором) переменная — концентрация соли в растворе (солёность); зависимая (изменяющаяся в результате эксперимента) — изменение формы (объёма) эритроцитов / изменение осмотического давления в эритроците (должны быть указаны обе переменные);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Эритроцит на рис. Б сморщился;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Изменение связано с потерей воды эритроцитом;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Вода поступила из эритроцита в раствор по закону диффузии (осмоса);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пробирку А был добавлен раствор с концентрацией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0,9% (физиологический раствор), в пробирку Б — раствор с концентрацией соли больше 0,9% (гипертонический раствор)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ds05.infourok.ru/uploads/ex/062e/0004ad95-93786a5e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Решение задач на </a:t>
            </a:r>
            <a:r>
              <a:rPr lang="ru-RU" sz="2800" b="1" dirty="0" err="1" smtClean="0">
                <a:solidFill>
                  <a:srgbClr val="FF0000"/>
                </a:solidFill>
              </a:rPr>
              <a:t>антипараллельность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7030A0"/>
                </a:solidFill>
              </a:rPr>
              <a:t>Помнить: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556792"/>
            <a:ext cx="7498080" cy="48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Смысловая и транскрибируемая цепи ДНК </a:t>
            </a:r>
            <a:r>
              <a:rPr lang="ru-RU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антипараллельны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Смысловая цепь начинается с 5´- конца, а транскрибируемая – с 3 ´- конца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5’-ЦГААГГТГАЦААТГТ-3’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3’-ГЦТТЦЦАЦТГТТАЦА-5’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Кодоны и антикодоны принято писать с 5 ´- конца на 3 ´- конец.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таблице генетического кода кодоны записаны с 5 ´- конца на 3 ´- конец.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Транскрипция идёт в направлении 3 ´ → 5´, а трансляция в направлении 5 ´ → 3 ´.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молекулярной биологии принято писать смысловую цепь ДНК сверху, а транскрибируемую цепь под ней.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ds05.infourok.ru/uploads/ex/062e/0004ad95-93786a5e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5.infourok.ru/uploads/ex/0d13/0012f8d2-897878a8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Содержимое 3" descr="slide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7929617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Известно, что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виды РНК синтезируются на ДНК-матрице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Фрагмент молекулы ДНК, на которой синтезируется участок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центральной петли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имеет следующую последовательность нуклеотидов (верхняя цепь смысловая, нижняя транскрибируемая).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5’-ЦГААГГТГАЦААТГТ-3’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3’-ГЦТТЦЦАЦТГТТАЦА-5’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Установите нуклеотидную последовательность участка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синтезируется на данном фрагменте,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обозначьте 5’ и 3’ концы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этого фрагмента и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аминокислоту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которую будет переносить эта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процессе биосинтеза белка, если третий триплет с 5’ конца соответствует антикодону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Ответ поясните. Для решения задания используйте таблицу генетического кода.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ec5/00136fb4-f8613a92/hello_html_m67f111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732</TotalTime>
  <Words>1043</Words>
  <Application>Microsoft Office PowerPoint</Application>
  <PresentationFormat>Экран (4:3)</PresentationFormat>
  <Paragraphs>144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Слайд 1</vt:lpstr>
      <vt:lpstr>Задание 27 </vt:lpstr>
      <vt:lpstr>Решение задач на антипараллельность </vt:lpstr>
      <vt:lpstr>Слайд 4</vt:lpstr>
      <vt:lpstr>Решение задач на антипараллельность Помнить:</vt:lpstr>
      <vt:lpstr>Слайд 6</vt:lpstr>
      <vt:lpstr>Слайд 7</vt:lpstr>
      <vt:lpstr>Слайд 8</vt:lpstr>
      <vt:lpstr>Слайд 9</vt:lpstr>
      <vt:lpstr>Слайд 10</vt:lpstr>
      <vt:lpstr>Слайд 11</vt:lpstr>
      <vt:lpstr>  Задача 2  </vt:lpstr>
      <vt:lpstr>      Алгоритм выполнения задания.   1. По принципу комплементарности на основе транскрибируемой цепи ДНК находим цепь иРНК:    ДНК 3’ − АТТАЦТГГЦГТАТАТАГГТА −5’  иРНК 5’ - УААУГАЦЦГЦАУАУАУЦЦАУ − 3’     2. По условию сказано, что синтез начинается с кодона, которым закодирована аминокислота МЕТ, по таблице генетического находим триплет иРНК, который кодирует МЕТ: АУГ (5’ −АУГ− 3’)   По принципу комплементарности определяем, что информативная часть гена в транскрибируемой цепи ДНК будет начинаться с нуклеотида Т (триплет 3’−ТАЦ−5’)    В ответ: Информативная часть начинается с третьего нуклеотида Т на ДНК, так как кодон АУГ кодирует аминокислоту Мет.    3. Последовательность аминокислот находим по кодонам иРНК в таблице генетического кода (начиная с триплета АУГ, т.е. «откидываем» два нуклеотида) :    иРНК 5’ − АУГ-АЦЦ-ГЦА-УАУ-АУЦ-ЦАУ − 3’  белок: Мет-Тре-Ала-Тир-Иле-Гис</vt:lpstr>
      <vt:lpstr>  Задача 3</vt:lpstr>
      <vt:lpstr>1. По принципу комплементарности на основе вирусной РНК находим нуклеотидную последовательность транскрибируемого участка ДНК:   вирусная                   РНК: 5’ − АУГ-ГЦУ-УУУ-ГЦА − 3’ транскрибируемая ДНК 3’− ТАЦ-ЦГА-ААА-ЦГТ − 5’. </vt:lpstr>
      <vt:lpstr>Слайд 16</vt:lpstr>
      <vt:lpstr>                     РЕКОМЕНДАЦИИ  </vt:lpstr>
      <vt:lpstr>Слайд 18</vt:lpstr>
      <vt:lpstr>Слайд 19</vt:lpstr>
      <vt:lpstr>Слайд 20</vt:lpstr>
      <vt:lpstr>Изменения в ОГЭ- 2022 1 июня (среда), 7 июня (вторник) –биология</vt:lpstr>
      <vt:lpstr>Зад.                                             </vt:lpstr>
      <vt:lpstr> Б. Форма ушей</vt:lpstr>
      <vt:lpstr>Слайд 24</vt:lpstr>
      <vt:lpstr>Слайд 25</vt:lpstr>
      <vt:lpstr>Слайд 26</vt:lpstr>
      <vt:lpstr>Слайд 27</vt:lpstr>
      <vt:lpstr> Изменение в ЕГЭ по биологии 14 июня (вторник) –биология </vt:lpstr>
      <vt:lpstr>Слайд 29</vt:lpstr>
      <vt:lpstr>Задание 22   Экспериментатор решил исследовать изменения, происходящие с эритроцитами, помещёнными в растворы с различной концентрацией хлорида натрия (NaCl). Перед началом эксперимента он выяснил, что концентрация NaCl в плазме крови составляет 0,9%. В рамках эксперимента он распределил кровь по двум пробиркам, в каждую из которых добавил растворы NaCl с различной концентрацией в соотношении 1 : 1 (на 1 мл крови — 1 мл раствора NaCl). По результатам наблюдений экспериментатор сделал рисунки эритроцитов А и Б. Какой параметр задаётся экспериментатором (независимая переменная), а какой параметр меняется в зависимости от этого (зависимая переменная)? Какие изменения произошли с эритроцитом в пробирке Б? Объясните данное явление. Раствор какой концентрации NaCl был добавлен в пробирку на рис. А, а какой — в пробирку на рис. Б? 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НЕУСПЕВАЕМОСТЬ</dc:title>
  <dc:creator>User</dc:creator>
  <cp:lastModifiedBy>User</cp:lastModifiedBy>
  <cp:revision>101</cp:revision>
  <dcterms:modified xsi:type="dcterms:W3CDTF">2022-02-10T16:02:32Z</dcterms:modified>
</cp:coreProperties>
</file>